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F45C7D7-13B0-4117-A36A-EB6A2F968D35}"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8AA776-88FD-4A8B-ADE0-5B3D0D2DCEC8}"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76805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AF45C7D7-13B0-4117-A36A-EB6A2F968D35}" type="datetimeFigureOut">
              <a:rPr lang="en-US" smtClean="0"/>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8AA776-88FD-4A8B-ADE0-5B3D0D2DCEC8}" type="slidenum">
              <a:rPr lang="en-US" smtClean="0"/>
              <a:t>‹#›</a:t>
            </a:fld>
            <a:endParaRPr lang="en-US"/>
          </a:p>
        </p:txBody>
      </p:sp>
    </p:spTree>
    <p:extLst>
      <p:ext uri="{BB962C8B-B14F-4D97-AF65-F5344CB8AC3E}">
        <p14:creationId xmlns:p14="http://schemas.microsoft.com/office/powerpoint/2010/main" val="1638893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45C7D7-13B0-4117-A36A-EB6A2F968D35}"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8AA776-88FD-4A8B-ADE0-5B3D0D2DCEC8}" type="slidenum">
              <a:rPr lang="en-US" smtClean="0"/>
              <a:t>‹#›</a:t>
            </a:fld>
            <a:endParaRPr lang="en-US"/>
          </a:p>
        </p:txBody>
      </p:sp>
    </p:spTree>
    <p:extLst>
      <p:ext uri="{BB962C8B-B14F-4D97-AF65-F5344CB8AC3E}">
        <p14:creationId xmlns:p14="http://schemas.microsoft.com/office/powerpoint/2010/main" val="27360604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45C7D7-13B0-4117-A36A-EB6A2F968D35}"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8AA776-88FD-4A8B-ADE0-5B3D0D2DCEC8}"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01695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45C7D7-13B0-4117-A36A-EB6A2F968D35}"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8AA776-88FD-4A8B-ADE0-5B3D0D2DCEC8}" type="slidenum">
              <a:rPr lang="en-US" smtClean="0"/>
              <a:t>‹#›</a:t>
            </a:fld>
            <a:endParaRPr lang="en-US"/>
          </a:p>
        </p:txBody>
      </p:sp>
    </p:spTree>
    <p:extLst>
      <p:ext uri="{BB962C8B-B14F-4D97-AF65-F5344CB8AC3E}">
        <p14:creationId xmlns:p14="http://schemas.microsoft.com/office/powerpoint/2010/main" val="806880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45C7D7-13B0-4117-A36A-EB6A2F968D35}"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8AA776-88FD-4A8B-ADE0-5B3D0D2DCEC8}"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5205957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45C7D7-13B0-4117-A36A-EB6A2F968D35}"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8AA776-88FD-4A8B-ADE0-5B3D0D2DCEC8}" type="slidenum">
              <a:rPr lang="en-US" smtClean="0"/>
              <a:t>‹#›</a:t>
            </a:fld>
            <a:endParaRPr lang="en-US"/>
          </a:p>
        </p:txBody>
      </p:sp>
    </p:spTree>
    <p:extLst>
      <p:ext uri="{BB962C8B-B14F-4D97-AF65-F5344CB8AC3E}">
        <p14:creationId xmlns:p14="http://schemas.microsoft.com/office/powerpoint/2010/main" val="47912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45C7D7-13B0-4117-A36A-EB6A2F968D35}"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8AA776-88FD-4A8B-ADE0-5B3D0D2DCEC8}" type="slidenum">
              <a:rPr lang="en-US" smtClean="0"/>
              <a:t>‹#›</a:t>
            </a:fld>
            <a:endParaRPr lang="en-US"/>
          </a:p>
        </p:txBody>
      </p:sp>
    </p:spTree>
    <p:extLst>
      <p:ext uri="{BB962C8B-B14F-4D97-AF65-F5344CB8AC3E}">
        <p14:creationId xmlns:p14="http://schemas.microsoft.com/office/powerpoint/2010/main" val="844974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45C7D7-13B0-4117-A36A-EB6A2F968D35}"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8AA776-88FD-4A8B-ADE0-5B3D0D2DCEC8}" type="slidenum">
              <a:rPr lang="en-US" smtClean="0"/>
              <a:t>‹#›</a:t>
            </a:fld>
            <a:endParaRPr lang="en-US"/>
          </a:p>
        </p:txBody>
      </p:sp>
    </p:spTree>
    <p:extLst>
      <p:ext uri="{BB962C8B-B14F-4D97-AF65-F5344CB8AC3E}">
        <p14:creationId xmlns:p14="http://schemas.microsoft.com/office/powerpoint/2010/main" val="4157439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45C7D7-13B0-4117-A36A-EB6A2F968D35}"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8AA776-88FD-4A8B-ADE0-5B3D0D2DCEC8}" type="slidenum">
              <a:rPr lang="en-US" smtClean="0"/>
              <a:t>‹#›</a:t>
            </a:fld>
            <a:endParaRPr lang="en-US"/>
          </a:p>
        </p:txBody>
      </p:sp>
    </p:spTree>
    <p:extLst>
      <p:ext uri="{BB962C8B-B14F-4D97-AF65-F5344CB8AC3E}">
        <p14:creationId xmlns:p14="http://schemas.microsoft.com/office/powerpoint/2010/main" val="3111271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45C7D7-13B0-4117-A36A-EB6A2F968D35}"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8AA776-88FD-4A8B-ADE0-5B3D0D2DCEC8}" type="slidenum">
              <a:rPr lang="en-US" smtClean="0"/>
              <a:t>‹#›</a:t>
            </a:fld>
            <a:endParaRPr lang="en-US"/>
          </a:p>
        </p:txBody>
      </p:sp>
    </p:spTree>
    <p:extLst>
      <p:ext uri="{BB962C8B-B14F-4D97-AF65-F5344CB8AC3E}">
        <p14:creationId xmlns:p14="http://schemas.microsoft.com/office/powerpoint/2010/main" val="3924685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F45C7D7-13B0-4117-A36A-EB6A2F968D35}"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8AA776-88FD-4A8B-ADE0-5B3D0D2DCEC8}" type="slidenum">
              <a:rPr lang="en-US" smtClean="0"/>
              <a:t>‹#›</a:t>
            </a:fld>
            <a:endParaRPr lang="en-US"/>
          </a:p>
        </p:txBody>
      </p:sp>
    </p:spTree>
    <p:extLst>
      <p:ext uri="{BB962C8B-B14F-4D97-AF65-F5344CB8AC3E}">
        <p14:creationId xmlns:p14="http://schemas.microsoft.com/office/powerpoint/2010/main" val="312407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F45C7D7-13B0-4117-A36A-EB6A2F968D35}" type="datetimeFigureOut">
              <a:rPr lang="en-US" smtClean="0"/>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8AA776-88FD-4A8B-ADE0-5B3D0D2DCEC8}" type="slidenum">
              <a:rPr lang="en-US" smtClean="0"/>
              <a:t>‹#›</a:t>
            </a:fld>
            <a:endParaRPr lang="en-US"/>
          </a:p>
        </p:txBody>
      </p:sp>
    </p:spTree>
    <p:extLst>
      <p:ext uri="{BB962C8B-B14F-4D97-AF65-F5344CB8AC3E}">
        <p14:creationId xmlns:p14="http://schemas.microsoft.com/office/powerpoint/2010/main" val="2045293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F45C7D7-13B0-4117-A36A-EB6A2F968D35}" type="datetimeFigureOut">
              <a:rPr lang="en-US" smtClean="0"/>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8AA776-88FD-4A8B-ADE0-5B3D0D2DCEC8}" type="slidenum">
              <a:rPr lang="en-US" smtClean="0"/>
              <a:t>‹#›</a:t>
            </a:fld>
            <a:endParaRPr lang="en-US"/>
          </a:p>
        </p:txBody>
      </p:sp>
    </p:spTree>
    <p:extLst>
      <p:ext uri="{BB962C8B-B14F-4D97-AF65-F5344CB8AC3E}">
        <p14:creationId xmlns:p14="http://schemas.microsoft.com/office/powerpoint/2010/main" val="2519891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45C7D7-13B0-4117-A36A-EB6A2F968D35}" type="datetimeFigureOut">
              <a:rPr lang="en-US" smtClean="0"/>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8AA776-88FD-4A8B-ADE0-5B3D0D2DCEC8}" type="slidenum">
              <a:rPr lang="en-US" smtClean="0"/>
              <a:t>‹#›</a:t>
            </a:fld>
            <a:endParaRPr lang="en-US"/>
          </a:p>
        </p:txBody>
      </p:sp>
    </p:spTree>
    <p:extLst>
      <p:ext uri="{BB962C8B-B14F-4D97-AF65-F5344CB8AC3E}">
        <p14:creationId xmlns:p14="http://schemas.microsoft.com/office/powerpoint/2010/main" val="3403939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45C7D7-13B0-4117-A36A-EB6A2F968D35}"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8AA776-88FD-4A8B-ADE0-5B3D0D2DCEC8}" type="slidenum">
              <a:rPr lang="en-US" smtClean="0"/>
              <a:t>‹#›</a:t>
            </a:fld>
            <a:endParaRPr lang="en-US"/>
          </a:p>
        </p:txBody>
      </p:sp>
    </p:spTree>
    <p:extLst>
      <p:ext uri="{BB962C8B-B14F-4D97-AF65-F5344CB8AC3E}">
        <p14:creationId xmlns:p14="http://schemas.microsoft.com/office/powerpoint/2010/main" val="404518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45C7D7-13B0-4117-A36A-EB6A2F968D35}"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8AA776-88FD-4A8B-ADE0-5B3D0D2DCEC8}" type="slidenum">
              <a:rPr lang="en-US" smtClean="0"/>
              <a:t>‹#›</a:t>
            </a:fld>
            <a:endParaRPr lang="en-US"/>
          </a:p>
        </p:txBody>
      </p:sp>
    </p:spTree>
    <p:extLst>
      <p:ext uri="{BB962C8B-B14F-4D97-AF65-F5344CB8AC3E}">
        <p14:creationId xmlns:p14="http://schemas.microsoft.com/office/powerpoint/2010/main" val="1952869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AF45C7D7-13B0-4117-A36A-EB6A2F968D35}" type="datetimeFigureOut">
              <a:rPr lang="en-US" smtClean="0"/>
              <a:t>5/4/2020</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9B8AA776-88FD-4A8B-ADE0-5B3D0D2DCEC8}" type="slidenum">
              <a:rPr lang="en-US" smtClean="0"/>
              <a:t>‹#›</a:t>
            </a:fld>
            <a:endParaRPr lang="en-US"/>
          </a:p>
        </p:txBody>
      </p:sp>
    </p:spTree>
    <p:extLst>
      <p:ext uri="{BB962C8B-B14F-4D97-AF65-F5344CB8AC3E}">
        <p14:creationId xmlns:p14="http://schemas.microsoft.com/office/powerpoint/2010/main" val="268292692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784610"/>
          </a:xfrm>
        </p:spPr>
        <p:txBody>
          <a:bodyPr>
            <a:normAutofit/>
          </a:bodyPr>
          <a:lstStyle/>
          <a:p>
            <a:r>
              <a:rPr lang="en-US" dirty="0"/>
              <a:t>Topic</a:t>
            </a:r>
            <a:br>
              <a:rPr lang="en-US" dirty="0"/>
            </a:br>
            <a:r>
              <a:rPr lang="en-US" dirty="0"/>
              <a:t>Home management</a:t>
            </a:r>
          </a:p>
        </p:txBody>
      </p:sp>
      <p:sp>
        <p:nvSpPr>
          <p:cNvPr id="3" name="Subtitle 2"/>
          <p:cNvSpPr>
            <a:spLocks noGrp="1"/>
          </p:cNvSpPr>
          <p:nvPr>
            <p:ph type="subTitle" idx="1"/>
          </p:nvPr>
        </p:nvSpPr>
        <p:spPr/>
        <p:txBody>
          <a:bodyPr>
            <a:normAutofit fontScale="92500" lnSpcReduction="20000"/>
          </a:bodyPr>
          <a:lstStyle/>
          <a:p>
            <a:r>
              <a:rPr lang="en-US" dirty="0"/>
              <a:t>BA PART II HONS., 2</a:t>
            </a:r>
            <a:r>
              <a:rPr lang="en-US" baseline="30000" dirty="0"/>
              <a:t>nd</a:t>
            </a:r>
            <a:r>
              <a:rPr lang="en-US" dirty="0"/>
              <a:t> PAPER</a:t>
            </a:r>
          </a:p>
          <a:p>
            <a:endParaRPr lang="en-US" dirty="0"/>
          </a:p>
          <a:p>
            <a:pPr lvl="0">
              <a:lnSpc>
                <a:spcPct val="100000"/>
              </a:lnSpc>
              <a:spcBef>
                <a:spcPts val="0"/>
              </a:spcBef>
            </a:pPr>
            <a:r>
              <a:rPr lang="en-US" altLang="en-US" sz="1800" b="1" dirty="0">
                <a:solidFill>
                  <a:srgbClr val="FF0000"/>
                </a:solidFill>
                <a:latin typeface="Trebuchet MS" panose="020B0603020202020204"/>
              </a:rPr>
              <a:t>Dr. AMARJEET KUMAR</a:t>
            </a:r>
          </a:p>
          <a:p>
            <a:pPr lvl="0">
              <a:lnSpc>
                <a:spcPct val="100000"/>
              </a:lnSpc>
              <a:spcBef>
                <a:spcPts val="0"/>
              </a:spcBef>
            </a:pPr>
            <a:r>
              <a:rPr lang="en-US" altLang="en-US" sz="1800" b="1" dirty="0">
                <a:solidFill>
                  <a:srgbClr val="FF0000"/>
                </a:solidFill>
                <a:latin typeface="Trebuchet MS" panose="020B0603020202020204"/>
              </a:rPr>
              <a:t>ASST. PROFESSOR</a:t>
            </a:r>
          </a:p>
          <a:p>
            <a:pPr lvl="0">
              <a:lnSpc>
                <a:spcPct val="100000"/>
              </a:lnSpc>
              <a:spcBef>
                <a:spcPts val="0"/>
              </a:spcBef>
            </a:pPr>
            <a:r>
              <a:rPr lang="en-US" altLang="en-US" sz="1800" b="1" dirty="0">
                <a:solidFill>
                  <a:srgbClr val="FF0000"/>
                </a:solidFill>
                <a:latin typeface="Trebuchet MS" panose="020B0603020202020204"/>
              </a:rPr>
              <a:t>DEPARTMENT  OF HOME SCIENCE</a:t>
            </a:r>
          </a:p>
          <a:p>
            <a:pPr lvl="0">
              <a:lnSpc>
                <a:spcPct val="100000"/>
              </a:lnSpc>
              <a:spcBef>
                <a:spcPts val="0"/>
              </a:spcBef>
            </a:pPr>
            <a:r>
              <a:rPr lang="en-US" altLang="en-US" sz="1800" b="1" dirty="0">
                <a:solidFill>
                  <a:srgbClr val="FF0000"/>
                </a:solidFill>
                <a:latin typeface="Trebuchet MS" panose="020B0603020202020204"/>
              </a:rPr>
              <a:t>ROHTAS MAHILA COLLEGE,SASARAM</a:t>
            </a:r>
          </a:p>
          <a:p>
            <a:endParaRPr lang="en-US" dirty="0"/>
          </a:p>
        </p:txBody>
      </p:sp>
    </p:spTree>
    <p:extLst>
      <p:ext uri="{BB962C8B-B14F-4D97-AF65-F5344CB8AC3E}">
        <p14:creationId xmlns:p14="http://schemas.microsoft.com/office/powerpoint/2010/main" val="4091689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1445" y="1305342"/>
            <a:ext cx="10918210" cy="3970318"/>
          </a:xfrm>
          <a:prstGeom prst="rect">
            <a:avLst/>
          </a:prstGeom>
        </p:spPr>
        <p:txBody>
          <a:bodyPr wrap="square">
            <a:spAutoFit/>
          </a:bodyPr>
          <a:lstStyle/>
          <a:p>
            <a:pPr algn="just"/>
            <a:r>
              <a:rPr lang="en-US" sz="2800" b="1" dirty="0" err="1">
                <a:effectLst/>
                <a:latin typeface="Arial" panose="020B0604020202020204" pitchFamily="34" charset="0"/>
                <a:ea typeface="Calibri" panose="020F0502020204030204" pitchFamily="34" charset="0"/>
                <a:cs typeface="Arial" panose="020B0604020202020204" pitchFamily="34" charset="0"/>
              </a:rPr>
              <a:t>SiteSelection</a:t>
            </a:r>
            <a:br>
              <a:rPr lang="en-US" sz="2800" b="1" dirty="0">
                <a:effectLst/>
                <a:latin typeface="Arial" panose="020B0604020202020204" pitchFamily="34" charset="0"/>
                <a:ea typeface="Calibri" panose="020F0502020204030204" pitchFamily="34" charset="0"/>
                <a:cs typeface="Arial" panose="020B0604020202020204" pitchFamily="34" charset="0"/>
              </a:rPr>
            </a:br>
            <a:r>
              <a:rPr lang="en-US" sz="2800" dirty="0">
                <a:effectLst/>
                <a:latin typeface="Arial" panose="020B0604020202020204" pitchFamily="34" charset="0"/>
                <a:ea typeface="Calibri" panose="020F0502020204030204" pitchFamily="34" charset="0"/>
                <a:cs typeface="Arial" panose="020B0604020202020204" pitchFamily="34" charset="0"/>
              </a:rPr>
              <a:t>Each family attempts to meet its housing needs through the selection of a dwelling unit. The house is probably the largest single investment you will make in your life. One cannot change one’s residence often. Hence it becomes essential for each one of us to have adequate knowledge about selection of a site and house planning. A site in a good locality should be selected. Now let us see the factors to be considered while selecting a site for the construction of a house</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5671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4024" y="487025"/>
            <a:ext cx="11191164" cy="3416320"/>
          </a:xfrm>
          <a:prstGeom prst="rect">
            <a:avLst/>
          </a:prstGeom>
        </p:spPr>
        <p:txBody>
          <a:bodyPr wrap="square">
            <a:spAutoFit/>
          </a:bodyPr>
          <a:lstStyle/>
          <a:p>
            <a:r>
              <a:rPr lang="en-US" sz="2400" b="1" dirty="0" err="1">
                <a:effectLst/>
                <a:latin typeface="Arial" panose="020B0604020202020204" pitchFamily="34" charset="0"/>
                <a:ea typeface="Calibri" panose="020F0502020204030204" pitchFamily="34" charset="0"/>
                <a:cs typeface="Arial" panose="020B0604020202020204" pitchFamily="34" charset="0"/>
              </a:rPr>
              <a:t>i</a:t>
            </a:r>
            <a:r>
              <a:rPr lang="en-US" sz="2400" b="1" dirty="0">
                <a:effectLst/>
                <a:latin typeface="Arial" panose="020B0604020202020204" pitchFamily="34" charset="0"/>
                <a:ea typeface="Calibri" panose="020F0502020204030204" pitchFamily="34" charset="0"/>
                <a:cs typeface="Arial" panose="020B0604020202020204" pitchFamily="34" charset="0"/>
              </a:rPr>
              <a:t>. Physical Features</a:t>
            </a:r>
            <a:br>
              <a:rPr lang="en-US" sz="2400" b="1"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1. The site should be regular in shape and should have exact boundaries marked on the land.</a:t>
            </a:r>
            <a:br>
              <a:rPr lang="en-US" sz="2400"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2. A low lying ground is unhealthy because it is likely to cause dampness during rainy season and it becomes a breeding place for flies and mosquitoes.</a:t>
            </a:r>
            <a:br>
              <a:rPr lang="en-US" sz="2400"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3. The site should be on an elevated ground for drainage of water especially during rainy season.</a:t>
            </a:r>
            <a:br>
              <a:rPr lang="en-US" sz="2400"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4. A site on an elevated ground affords wider and brighter view of the house.</a:t>
            </a:r>
            <a:br>
              <a:rPr lang="en-US" sz="2400"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5. Site which faces South/North direction is preferable.</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314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9559" y="1456473"/>
            <a:ext cx="11395880" cy="3620158"/>
          </a:xfrm>
          <a:prstGeom prst="rect">
            <a:avLst/>
          </a:prstGeom>
        </p:spPr>
        <p:txBody>
          <a:bodyPr wrap="square">
            <a:spAutoFit/>
          </a:bodyPr>
          <a:lstStyle/>
          <a:p>
            <a:pPr>
              <a:lnSpc>
                <a:spcPct val="107000"/>
              </a:lnSpc>
              <a:spcAft>
                <a:spcPts val="800"/>
              </a:spcAft>
            </a:pPr>
            <a:r>
              <a:rPr lang="en-US" sz="2400" b="1" dirty="0">
                <a:effectLst/>
                <a:latin typeface="Arial" panose="020B0604020202020204" pitchFamily="34" charset="0"/>
                <a:ea typeface="Calibri" panose="020F0502020204030204" pitchFamily="34" charset="0"/>
                <a:cs typeface="Arial" panose="020B0604020202020204" pitchFamily="34" charset="0"/>
              </a:rPr>
              <a:t>ii. Soil Conditions</a:t>
            </a:r>
            <a:br>
              <a:rPr lang="en-US" sz="2400" b="1"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1. The best soil is one where soft soil is at the surface and hard soil beneath 3 or 4 ft.</a:t>
            </a:r>
            <a:br>
              <a:rPr lang="en-US" sz="2400"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2. A mixture of sand and gravel is good.</a:t>
            </a:r>
            <a:br>
              <a:rPr lang="en-US" sz="2400"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3. Rocky surfaces afford good foundation, but poses difficulty while leveling or excavating the ground due to its hardness. On rocky surface, laying drainage pipe is very costly. Besides, it is not suitable for growing plants.</a:t>
            </a:r>
            <a:br>
              <a:rPr lang="en-US" sz="2400"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4. Clay and sandy soils are unsuitable because clay surface holds water for a long time and sandy soil absorbs water.</a:t>
            </a:r>
          </a:p>
        </p:txBody>
      </p:sp>
    </p:spTree>
    <p:extLst>
      <p:ext uri="{BB962C8B-B14F-4D97-AF65-F5344CB8AC3E}">
        <p14:creationId xmlns:p14="http://schemas.microsoft.com/office/powerpoint/2010/main" val="2877547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1445" y="474345"/>
            <a:ext cx="11054686" cy="5262979"/>
          </a:xfrm>
          <a:prstGeom prst="rect">
            <a:avLst/>
          </a:prstGeom>
        </p:spPr>
        <p:txBody>
          <a:bodyPr wrap="square">
            <a:spAutoFit/>
          </a:bodyPr>
          <a:lstStyle/>
          <a:p>
            <a:r>
              <a:rPr lang="en-US" sz="2400" b="1" dirty="0">
                <a:effectLst/>
                <a:latin typeface="Arial" panose="020B0604020202020204" pitchFamily="34" charset="0"/>
                <a:ea typeface="Calibri" panose="020F0502020204030204" pitchFamily="34" charset="0"/>
                <a:cs typeface="Arial" panose="020B0604020202020204" pitchFamily="34" charset="0"/>
              </a:rPr>
              <a:t>iii. Sanitary Facilities</a:t>
            </a:r>
            <a:br>
              <a:rPr lang="en-US" sz="2400" b="1"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1. There should be no stagnant pools or water tanks and unused wells around the site.</a:t>
            </a:r>
            <a:br>
              <a:rPr lang="en-US" sz="2400"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2. The site should never be surrounded by public drainage and toilet.</a:t>
            </a:r>
            <a:br>
              <a:rPr lang="en-US" sz="2400"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3. The site should not be selected near cattle sheds, poultry farm and factories for health reasons.</a:t>
            </a:r>
            <a:br>
              <a:rPr lang="en-US" sz="2400"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4. Reclaimed land filled with debris and refuse is unhealthy for building purposes, as it will give out obnoxious gases. During rainy season it becomes a good breeding place for flies and mosquitoes.</a:t>
            </a:r>
            <a:br>
              <a:rPr lang="en-US" sz="2400"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5. The site should be such as to command fresh air, ample lighting and good water supply.</a:t>
            </a:r>
            <a:br>
              <a:rPr lang="en-US" sz="2400"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6. A site in a busy locality may not be suitable for health reasons because of dust and the constant smoke from vehicles.</a:t>
            </a:r>
            <a:br>
              <a:rPr lang="en-US" sz="2400"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7. A site with modern sanitary facilities is the most suitable.</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795532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4024" y="790771"/>
            <a:ext cx="10986448" cy="4893647"/>
          </a:xfrm>
          <a:prstGeom prst="rect">
            <a:avLst/>
          </a:prstGeom>
        </p:spPr>
        <p:txBody>
          <a:bodyPr wrap="square">
            <a:spAutoFit/>
          </a:bodyPr>
          <a:lstStyle/>
          <a:p>
            <a:r>
              <a:rPr lang="en-US" sz="2400" b="1" dirty="0">
                <a:effectLst/>
                <a:latin typeface="Arial" panose="020B0604020202020204" pitchFamily="34" charset="0"/>
                <a:ea typeface="Calibri" panose="020F0502020204030204" pitchFamily="34" charset="0"/>
                <a:cs typeface="Arial" panose="020B0604020202020204" pitchFamily="34" charset="0"/>
              </a:rPr>
              <a:t>iv. Practical Convenience</a:t>
            </a:r>
            <a:br>
              <a:rPr lang="en-US" sz="2400" b="1"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The value of the site depends upon the convenience available around.</a:t>
            </a:r>
            <a:br>
              <a:rPr lang="en-US" sz="2400"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The site should be within easy reach to school, market, bank, hospital or nursing home, railway station, bus terminus and post office.</a:t>
            </a:r>
            <a:br>
              <a:rPr lang="en-US" sz="2400" dirty="0">
                <a:effectLst/>
                <a:latin typeface="Arial" panose="020B0604020202020204" pitchFamily="34" charset="0"/>
                <a:ea typeface="Calibri" panose="020F0502020204030204" pitchFamily="34" charset="0"/>
                <a:cs typeface="Arial" panose="020B0604020202020204" pitchFamily="34" charset="0"/>
              </a:rPr>
            </a:br>
            <a:r>
              <a:rPr lang="en-US" sz="2400" b="1" dirty="0">
                <a:effectLst/>
                <a:latin typeface="Arial" panose="020B0604020202020204" pitchFamily="34" charset="0"/>
                <a:ea typeface="Calibri" panose="020F0502020204030204" pitchFamily="34" charset="0"/>
                <a:cs typeface="Arial" panose="020B0604020202020204" pitchFamily="34" charset="0"/>
              </a:rPr>
              <a:t>v. Good Neighborhood</a:t>
            </a:r>
            <a:br>
              <a:rPr lang="en-US" sz="2400" b="1"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1. The site should be selected near a developed area for safety.</a:t>
            </a:r>
            <a:br>
              <a:rPr lang="en-US" sz="2400"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2. Good neighborhood adds to the permanent happiness of the family.</a:t>
            </a:r>
            <a:br>
              <a:rPr lang="en-US" sz="2400"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3. The economic and social status of the neighborhood should be on par with the occupants.</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r>
              <a:rPr lang="en-US" sz="2400" dirty="0">
                <a:effectLst/>
                <a:latin typeface="Arial" panose="020B0604020202020204" pitchFamily="34" charset="0"/>
                <a:ea typeface="Calibri" panose="020F0502020204030204" pitchFamily="34" charset="0"/>
                <a:cs typeface="Arial" panose="020B0604020202020204" pitchFamily="34" charset="0"/>
              </a:rPr>
              <a:t>4. The area should be pleasant and charming.</a:t>
            </a:r>
            <a:br>
              <a:rPr lang="en-US" sz="2400"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5. The site in the neighborhood of a sea commands pleasant sea breeze. But one disadvantage is that sea breeze carries with it a thin spray of salty water, which corrodes all iron articles.</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2858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7546" y="1221939"/>
            <a:ext cx="11409529" cy="2677656"/>
          </a:xfrm>
          <a:prstGeom prst="rect">
            <a:avLst/>
          </a:prstGeom>
        </p:spPr>
        <p:txBody>
          <a:bodyPr wrap="square">
            <a:spAutoFit/>
          </a:bodyPr>
          <a:lstStyle/>
          <a:p>
            <a:r>
              <a:rPr lang="en-US" sz="2400" b="1" dirty="0">
                <a:effectLst/>
                <a:latin typeface="Arial" panose="020B0604020202020204" pitchFamily="34" charset="0"/>
                <a:ea typeface="Calibri" panose="020F0502020204030204" pitchFamily="34" charset="0"/>
                <a:cs typeface="Arial" panose="020B0604020202020204" pitchFamily="34" charset="0"/>
              </a:rPr>
              <a:t>vi. Legal Characteristics</a:t>
            </a:r>
            <a:br>
              <a:rPr lang="en-US" sz="2400" b="1"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1. The legal description of the plot and the exact location of the plot must be known.</a:t>
            </a:r>
            <a:br>
              <a:rPr lang="en-US" sz="2400"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2. The site should be a freehold land without encumbrance.</a:t>
            </a:r>
            <a:br>
              <a:rPr lang="en-US" sz="2400"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3. A legal advisor should be consulted, the place surveyed and the boundaries marked on.</a:t>
            </a:r>
            <a:br>
              <a:rPr lang="en-US" sz="2400" dirty="0">
                <a:effectLst/>
                <a:latin typeface="Arial" panose="020B0604020202020204" pitchFamily="34" charset="0"/>
                <a:ea typeface="Calibri" panose="020F050202020403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7993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785804" y="2534650"/>
            <a:ext cx="4108817" cy="923330"/>
          </a:xfrm>
          <a:prstGeom prst="rect">
            <a:avLst/>
          </a:prstGeom>
        </p:spPr>
        <p:txBody>
          <a:bodyPr wrap="none">
            <a:spAutoFit/>
          </a:bodyPr>
          <a:lstStyle/>
          <a:p>
            <a:pPr algn="ctr"/>
            <a:r>
              <a:rPr lang="en-US" sz="5400" b="1" dirty="0">
                <a:latin typeface="Arial" panose="020B0604020202020204" pitchFamily="34" charset="0"/>
                <a:cs typeface="Arial" panose="020B0604020202020204" pitchFamily="34" charset="0"/>
              </a:rPr>
              <a:t>THANKYOU</a:t>
            </a:r>
            <a:endParaRPr lang="en-US" sz="5400" dirty="0"/>
          </a:p>
        </p:txBody>
      </p:sp>
    </p:spTree>
    <p:extLst>
      <p:ext uri="{BB962C8B-B14F-4D97-AF65-F5344CB8AC3E}">
        <p14:creationId xmlns:p14="http://schemas.microsoft.com/office/powerpoint/2010/main" val="97596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307" y="1249221"/>
            <a:ext cx="11436823" cy="3488006"/>
          </a:xfrm>
          <a:prstGeom prst="rect">
            <a:avLst/>
          </a:prstGeom>
        </p:spPr>
        <p:txBody>
          <a:bodyPr wrap="square">
            <a:spAutoFit/>
          </a:bodyPr>
          <a:lstStyle/>
          <a:p>
            <a:pPr algn="just">
              <a:lnSpc>
                <a:spcPct val="107000"/>
              </a:lnSpc>
              <a:spcAft>
                <a:spcPts val="800"/>
              </a:spcAft>
            </a:pPr>
            <a:r>
              <a:rPr lang="en-US" sz="2800" b="1" dirty="0">
                <a:effectLst/>
                <a:latin typeface="Arial" panose="020B0604020202020204" pitchFamily="34" charset="0"/>
                <a:ea typeface="Calibri" panose="020F0502020204030204" pitchFamily="34" charset="0"/>
                <a:cs typeface="Arial" panose="020B0604020202020204" pitchFamily="34" charset="0"/>
              </a:rPr>
              <a:t>Introduction:</a:t>
            </a:r>
            <a:endParaRPr lang="en-US" sz="2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HOUSING:</a:t>
            </a:r>
            <a:br>
              <a:rPr lang="en-US" b="1" dirty="0">
                <a:effectLst/>
                <a:latin typeface="Calibri" panose="020F0502020204030204" pitchFamily="34" charset="0"/>
                <a:ea typeface="Calibri" panose="020F0502020204030204" pitchFamily="34" charset="0"/>
                <a:cs typeface="Times New Roman" panose="02020603050405020304" pitchFamily="18" charset="0"/>
              </a:rPr>
            </a:br>
            <a:r>
              <a:rPr lang="en-US" sz="2400" dirty="0">
                <a:effectLst/>
                <a:latin typeface="Arial" panose="020B0604020202020204" pitchFamily="34" charset="0"/>
                <a:ea typeface="Calibri" panose="020F0502020204030204" pitchFamily="34" charset="0"/>
                <a:cs typeface="Arial" panose="020B0604020202020204" pitchFamily="34" charset="0"/>
              </a:rPr>
              <a:t>The house is the first unit of society and it is the primary unit of human habitation. The housing, next to food and clothing, satisfies one of the basic needs of man. According to National Building Organization a </a:t>
            </a:r>
            <a:r>
              <a:rPr lang="en-US" sz="2400" b="1" dirty="0">
                <a:effectLst/>
                <a:latin typeface="Arial" panose="020B0604020202020204" pitchFamily="34" charset="0"/>
                <a:ea typeface="Calibri" panose="020F0502020204030204" pitchFamily="34" charset="0"/>
                <a:cs typeface="Arial" panose="020B0604020202020204" pitchFamily="34" charset="0"/>
              </a:rPr>
              <a:t>house </a:t>
            </a:r>
            <a:r>
              <a:rPr lang="en-US" sz="2400" dirty="0">
                <a:effectLst/>
                <a:latin typeface="Arial" panose="020B0604020202020204" pitchFamily="34" charset="0"/>
                <a:ea typeface="Calibri" panose="020F0502020204030204" pitchFamily="34" charset="0"/>
                <a:cs typeface="Arial" panose="020B0604020202020204" pitchFamily="34" charset="0"/>
              </a:rPr>
              <a:t>is a </a:t>
            </a:r>
            <a:r>
              <a:rPr lang="en-US" sz="2400" b="1" dirty="0">
                <a:effectLst/>
                <a:latin typeface="Arial" panose="020B0604020202020204" pitchFamily="34" charset="0"/>
                <a:ea typeface="Calibri" panose="020F0502020204030204" pitchFamily="34" charset="0"/>
                <a:cs typeface="Arial" panose="020B0604020202020204" pitchFamily="34" charset="0"/>
              </a:rPr>
              <a:t>pucca or semi-pucca unit </a:t>
            </a:r>
            <a:r>
              <a:rPr lang="en-US" sz="2400" dirty="0">
                <a:effectLst/>
                <a:latin typeface="Arial" panose="020B0604020202020204" pitchFamily="34" charset="0"/>
                <a:ea typeface="Calibri" panose="020F0502020204030204" pitchFamily="34" charset="0"/>
                <a:cs typeface="Arial" panose="020B0604020202020204" pitchFamily="34" charset="0"/>
              </a:rPr>
              <a:t>of dwelling that can accommodate an average household</a:t>
            </a:r>
            <a:r>
              <a:rPr lang="en-US" sz="2400" dirty="0">
                <a:latin typeface="Arial" panose="020B0604020202020204" pitchFamily="34" charset="0"/>
                <a:ea typeface="Calibri" panose="020F0502020204030204" pitchFamily="34" charset="0"/>
                <a:cs typeface="Arial" panose="020B0604020202020204" pitchFamily="34" charset="0"/>
              </a:rPr>
              <a:t> w</a:t>
            </a:r>
            <a:r>
              <a:rPr lang="en-US" sz="2400" dirty="0">
                <a:effectLst/>
                <a:latin typeface="Arial" panose="020B0604020202020204" pitchFamily="34" charset="0"/>
                <a:ea typeface="Calibri" panose="020F0502020204030204" pitchFamily="34" charset="0"/>
                <a:cs typeface="Arial" panose="020B0604020202020204" pitchFamily="34" charset="0"/>
              </a:rPr>
              <a:t>ith advancement in science and technology man has created newer designs of shelter to provide greater comfort, convenience and facilities.</a:t>
            </a:r>
          </a:p>
        </p:txBody>
      </p:sp>
    </p:spTree>
    <p:extLst>
      <p:ext uri="{BB962C8B-B14F-4D97-AF65-F5344CB8AC3E}">
        <p14:creationId xmlns:p14="http://schemas.microsoft.com/office/powerpoint/2010/main" val="153574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0376" y="524912"/>
            <a:ext cx="11491415" cy="6145721"/>
          </a:xfrm>
          <a:prstGeom prst="rect">
            <a:avLst/>
          </a:prstGeom>
        </p:spPr>
        <p:txBody>
          <a:bodyPr wrap="square">
            <a:spAutoFit/>
          </a:bodyPr>
          <a:lstStyle/>
          <a:p>
            <a:pPr algn="ctr">
              <a:lnSpc>
                <a:spcPct val="107000"/>
              </a:lnSpc>
              <a:spcAft>
                <a:spcPts val="800"/>
              </a:spcAft>
            </a:pPr>
            <a:r>
              <a:rPr lang="en-US" sz="2000" b="1" dirty="0">
                <a:effectLst/>
                <a:latin typeface="Arial" panose="020B0604020202020204" pitchFamily="34" charset="0"/>
                <a:ea typeface="Calibri" panose="020F0502020204030204" pitchFamily="34" charset="0"/>
                <a:cs typeface="Arial" panose="020B0604020202020204" pitchFamily="34" charset="0"/>
              </a:rPr>
              <a:t>Importance of House</a:t>
            </a:r>
            <a:r>
              <a:rPr lang="en-US" sz="2000" dirty="0">
                <a:effectLst/>
                <a:latin typeface="Arial" panose="020B0604020202020204" pitchFamily="34" charset="0"/>
                <a:ea typeface="Calibri" panose="020F0502020204030204" pitchFamily="34" charset="0"/>
                <a:cs typeface="Arial" panose="020B0604020202020204" pitchFamily="34" charset="0"/>
              </a:rPr>
              <a:t>:</a:t>
            </a:r>
          </a:p>
          <a:p>
            <a:pPr>
              <a:lnSpc>
                <a:spcPct val="107000"/>
              </a:lnSpc>
              <a:spcAft>
                <a:spcPts val="800"/>
              </a:spcAft>
            </a:pPr>
            <a:r>
              <a:rPr lang="en-US" sz="2400" dirty="0">
                <a:effectLst/>
                <a:latin typeface="Arial" panose="020B0604020202020204" pitchFamily="34" charset="0"/>
                <a:ea typeface="Calibri" panose="020F0502020204030204" pitchFamily="34" charset="0"/>
                <a:cs typeface="Arial" panose="020B0604020202020204" pitchFamily="34" charset="0"/>
              </a:rPr>
              <a:t>1. A house is a physical structure consisting of walls, doors, windows, roofs, etc. in which human being live and seek refuge from tensions and worries of the outside world.</a:t>
            </a:r>
          </a:p>
          <a:p>
            <a:pPr>
              <a:lnSpc>
                <a:spcPct val="107000"/>
              </a:lnSpc>
              <a:spcAft>
                <a:spcPts val="800"/>
              </a:spcAft>
            </a:pPr>
            <a:r>
              <a:rPr lang="en-US" sz="2400" dirty="0">
                <a:effectLst/>
                <a:latin typeface="Arial" panose="020B0604020202020204" pitchFamily="34" charset="0"/>
                <a:ea typeface="Calibri" panose="020F0502020204030204" pitchFamily="34" charset="0"/>
                <a:cs typeface="Arial" panose="020B0604020202020204" pitchFamily="34" charset="0"/>
              </a:rPr>
              <a:t>2. The house protects the family members from excessive cold and heat, wind and rain and from all external anti-social elements.</a:t>
            </a:r>
          </a:p>
          <a:p>
            <a:pPr>
              <a:lnSpc>
                <a:spcPct val="107000"/>
              </a:lnSpc>
              <a:spcAft>
                <a:spcPts val="800"/>
              </a:spcAft>
            </a:pPr>
            <a:r>
              <a:rPr lang="en-US" sz="2400" dirty="0">
                <a:effectLst/>
                <a:latin typeface="Arial" panose="020B0604020202020204" pitchFamily="34" charset="0"/>
                <a:ea typeface="Calibri" panose="020F0502020204030204" pitchFamily="34" charset="0"/>
                <a:cs typeface="Arial" panose="020B0604020202020204" pitchFamily="34" charset="0"/>
              </a:rPr>
              <a:t>3. The house forms the center of family life. It is a place where family members are bound together by love and affection and enjoy group living.</a:t>
            </a:r>
          </a:p>
          <a:p>
            <a:pPr>
              <a:lnSpc>
                <a:spcPct val="107000"/>
              </a:lnSpc>
              <a:spcAft>
                <a:spcPts val="800"/>
              </a:spcAft>
            </a:pPr>
            <a:r>
              <a:rPr lang="en-US" sz="2400" dirty="0">
                <a:effectLst/>
                <a:latin typeface="Arial" panose="020B0604020202020204" pitchFamily="34" charset="0"/>
                <a:ea typeface="Calibri" panose="020F0502020204030204" pitchFamily="34" charset="0"/>
                <a:cs typeface="Arial" panose="020B0604020202020204" pitchFamily="34" charset="0"/>
              </a:rPr>
              <a:t>4. The house provides space for group and individual activities for the members of the family such as cooking, serving, washing, storage, disposal of waste, recreation, reading and hospitality.</a:t>
            </a:r>
          </a:p>
          <a:p>
            <a:pPr>
              <a:lnSpc>
                <a:spcPct val="107000"/>
              </a:lnSpc>
              <a:spcAft>
                <a:spcPts val="800"/>
              </a:spcAft>
            </a:pPr>
            <a:r>
              <a:rPr lang="en-US" sz="2400" dirty="0">
                <a:effectLst/>
                <a:latin typeface="Arial" panose="020B0604020202020204" pitchFamily="34" charset="0"/>
                <a:ea typeface="Calibri" panose="020F0502020204030204" pitchFamily="34" charset="0"/>
                <a:cs typeface="Arial" panose="020B0604020202020204" pitchFamily="34" charset="0"/>
              </a:rPr>
              <a:t>5. The house offers facilities for self-expression and a degree of freedom of action.</a:t>
            </a:r>
          </a:p>
          <a:p>
            <a:pPr>
              <a:lnSpc>
                <a:spcPct val="107000"/>
              </a:lnSpc>
              <a:spcAft>
                <a:spcPts val="800"/>
              </a:spcAft>
            </a:pPr>
            <a:r>
              <a:rPr lang="en-US" sz="2400" dirty="0">
                <a:effectLst/>
                <a:latin typeface="Arial" panose="020B0604020202020204" pitchFamily="34" charset="0"/>
                <a:ea typeface="Calibri" panose="020F0502020204030204" pitchFamily="34" charset="0"/>
                <a:cs typeface="Arial" panose="020B0604020202020204" pitchFamily="34" charset="0"/>
              </a:rPr>
              <a:t>6. A good house provides a healthy environment for its members to develop their personality, attitudes, values and a sense of security in addition to rest and privacy.</a:t>
            </a:r>
          </a:p>
        </p:txBody>
      </p:sp>
    </p:spTree>
    <p:extLst>
      <p:ext uri="{BB962C8B-B14F-4D97-AF65-F5344CB8AC3E}">
        <p14:creationId xmlns:p14="http://schemas.microsoft.com/office/powerpoint/2010/main" val="572934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1193" y="903629"/>
            <a:ext cx="11450473" cy="5037276"/>
          </a:xfrm>
          <a:prstGeom prst="rect">
            <a:avLst/>
          </a:prstGeom>
        </p:spPr>
        <p:txBody>
          <a:bodyPr wrap="square">
            <a:spAutoFit/>
          </a:bodyPr>
          <a:lstStyle/>
          <a:p>
            <a:pPr algn="ctr">
              <a:lnSpc>
                <a:spcPct val="107000"/>
              </a:lnSpc>
              <a:spcAft>
                <a:spcPts val="800"/>
              </a:spcAft>
            </a:pPr>
            <a:r>
              <a:rPr lang="en-US" sz="2400" b="1" dirty="0">
                <a:effectLst/>
                <a:latin typeface="Arial" panose="020B0604020202020204" pitchFamily="34" charset="0"/>
                <a:ea typeface="Calibri" panose="020F0502020204030204" pitchFamily="34" charset="0"/>
                <a:cs typeface="Arial" panose="020B0604020202020204" pitchFamily="34" charset="0"/>
              </a:rPr>
              <a:t>Importance of House</a:t>
            </a:r>
            <a:r>
              <a:rPr lang="en-US" sz="2400" dirty="0">
                <a:effectLst/>
                <a:latin typeface="Arial" panose="020B0604020202020204" pitchFamily="34" charset="0"/>
                <a:ea typeface="Calibri" panose="020F0502020204030204" pitchFamily="34" charset="0"/>
                <a:cs typeface="Arial" panose="020B0604020202020204" pitchFamily="34" charset="0"/>
              </a:rPr>
              <a:t>:</a:t>
            </a:r>
          </a:p>
          <a:p>
            <a:pPr algn="just">
              <a:lnSpc>
                <a:spcPct val="107000"/>
              </a:lnSpc>
              <a:spcAft>
                <a:spcPts val="800"/>
              </a:spcAft>
            </a:pPr>
            <a:r>
              <a:rPr lang="en-US" sz="2400" dirty="0">
                <a:effectLst/>
                <a:latin typeface="Arial" panose="020B0604020202020204" pitchFamily="34" charset="0"/>
                <a:ea typeface="Calibri" panose="020F0502020204030204" pitchFamily="34" charset="0"/>
                <a:cs typeface="Arial" panose="020B0604020202020204" pitchFamily="34" charset="0"/>
              </a:rPr>
              <a:t>7. Only in the house an individual acquires customs, traditions, habits and culture of the family.</a:t>
            </a:r>
          </a:p>
          <a:p>
            <a:pPr algn="just">
              <a:lnSpc>
                <a:spcPct val="107000"/>
              </a:lnSpc>
              <a:spcAft>
                <a:spcPts val="800"/>
              </a:spcAft>
            </a:pPr>
            <a:r>
              <a:rPr lang="en-US" sz="2400" dirty="0">
                <a:effectLst/>
                <a:latin typeface="Arial" panose="020B0604020202020204" pitchFamily="34" charset="0"/>
                <a:ea typeface="Calibri" panose="020F0502020204030204" pitchFamily="34" charset="0"/>
                <a:cs typeface="Arial" panose="020B0604020202020204" pitchFamily="34" charset="0"/>
              </a:rPr>
              <a:t>8. A house is the place where some family members who cannot support themselves for reasons of sickness, unemployment, old age, widow-hood or other handicaps get shelter and care.</a:t>
            </a:r>
          </a:p>
          <a:p>
            <a:pPr algn="just">
              <a:lnSpc>
                <a:spcPct val="107000"/>
              </a:lnSpc>
              <a:spcAft>
                <a:spcPts val="800"/>
              </a:spcAft>
            </a:pPr>
            <a:r>
              <a:rPr lang="en-US" sz="2400" dirty="0">
                <a:effectLst/>
                <a:latin typeface="Arial" panose="020B0604020202020204" pitchFamily="34" charset="0"/>
                <a:ea typeface="Calibri" panose="020F0502020204030204" pitchFamily="34" charset="0"/>
                <a:cs typeface="Arial" panose="020B0604020202020204" pitchFamily="34" charset="0"/>
              </a:rPr>
              <a:t>9. A house and its surrounding is a status symbol of a family.</a:t>
            </a:r>
          </a:p>
          <a:p>
            <a:pPr algn="just">
              <a:lnSpc>
                <a:spcPct val="107000"/>
              </a:lnSpc>
              <a:spcAft>
                <a:spcPts val="800"/>
              </a:spcAft>
            </a:pPr>
            <a:r>
              <a:rPr lang="en-US" sz="2400" dirty="0">
                <a:effectLst/>
                <a:latin typeface="Arial" panose="020B0604020202020204" pitchFamily="34" charset="0"/>
                <a:ea typeface="Calibri" panose="020F0502020204030204" pitchFamily="34" charset="0"/>
                <a:cs typeface="Arial" panose="020B0604020202020204" pitchFamily="34" charset="0"/>
              </a:rPr>
              <a:t>10. Housing is the determining factor for the standard of living of a family.</a:t>
            </a:r>
          </a:p>
          <a:p>
            <a:pPr algn="just">
              <a:lnSpc>
                <a:spcPct val="107000"/>
              </a:lnSpc>
              <a:spcAft>
                <a:spcPts val="800"/>
              </a:spcAft>
            </a:pPr>
            <a:r>
              <a:rPr lang="en-US" sz="2400" dirty="0">
                <a:effectLst/>
                <a:latin typeface="Arial" panose="020B0604020202020204" pitchFamily="34" charset="0"/>
                <a:ea typeface="Calibri" panose="020F0502020204030204" pitchFamily="34" charset="0"/>
                <a:cs typeface="Arial" panose="020B0604020202020204" pitchFamily="34" charset="0"/>
              </a:rPr>
              <a:t>11. The housing condition is a measure of nation’s progress.</a:t>
            </a:r>
          </a:p>
          <a:p>
            <a:pPr algn="just">
              <a:lnSpc>
                <a:spcPct val="107000"/>
              </a:lnSpc>
              <a:spcAft>
                <a:spcPts val="800"/>
              </a:spcAft>
            </a:pPr>
            <a:r>
              <a:rPr lang="en-US" sz="2400" dirty="0">
                <a:effectLst/>
                <a:latin typeface="Arial" panose="020B0604020202020204" pitchFamily="34" charset="0"/>
                <a:ea typeface="Calibri" panose="020F0502020204030204" pitchFamily="34" charset="0"/>
                <a:cs typeface="Arial" panose="020B0604020202020204" pitchFamily="34" charset="0"/>
              </a:rPr>
              <a:t>12. Housing contributes to national income, national wealth and national employment.</a:t>
            </a:r>
          </a:p>
        </p:txBody>
      </p:sp>
    </p:spTree>
    <p:extLst>
      <p:ext uri="{BB962C8B-B14F-4D97-AF65-F5344CB8AC3E}">
        <p14:creationId xmlns:p14="http://schemas.microsoft.com/office/powerpoint/2010/main" val="3721195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9684" y="700816"/>
            <a:ext cx="10931857" cy="4952318"/>
          </a:xfrm>
          <a:prstGeom prst="rect">
            <a:avLst/>
          </a:prstGeom>
        </p:spPr>
        <p:txBody>
          <a:bodyPr wrap="square">
            <a:spAutoFit/>
          </a:bodyPr>
          <a:lstStyle/>
          <a:p>
            <a:pPr>
              <a:lnSpc>
                <a:spcPct val="107000"/>
              </a:lnSpc>
              <a:spcAft>
                <a:spcPts val="80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The residential buildings may broadly be classified into five categories as follows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1. Detached house: This is an independent house surrounded by its own land on all the sides.</a:t>
            </a:r>
          </a:p>
          <a:p>
            <a:pPr>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2. Semi-detached house: A common boundary wall to form a structural barrier and divides an independent plot into two units. This helps in achieving economy by sharing expenses on amenities such as water lines, drainage lines, electric cables etc.</a:t>
            </a:r>
          </a:p>
          <a:p>
            <a:pPr>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3. Row of houses: This is preferred for low-income group of families. These rows of houses, having a common wall between two houses, with minimum requirements such as living room, and kitchen.</a:t>
            </a:r>
          </a:p>
          <a:p>
            <a:pPr>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4. Apartments or flats: This consists of three to seven storeys and each floor or storey may accommodate two or four tenements. The land and other amenities are shared by all the occupants.</a:t>
            </a:r>
          </a:p>
          <a:p>
            <a:pPr>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5. Skyscrapers: These are multi-storeyed building. This is common in big cities where the price of the land is very high.</a:t>
            </a:r>
          </a:p>
        </p:txBody>
      </p:sp>
    </p:spTree>
    <p:extLst>
      <p:ext uri="{BB962C8B-B14F-4D97-AF65-F5344CB8AC3E}">
        <p14:creationId xmlns:p14="http://schemas.microsoft.com/office/powerpoint/2010/main" val="2852929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3039" y="818866"/>
            <a:ext cx="11423176" cy="5157502"/>
          </a:xfrm>
          <a:prstGeom prst="rect">
            <a:avLst/>
          </a:prstGeom>
        </p:spPr>
        <p:txBody>
          <a:bodyPr wrap="square">
            <a:spAutoFit/>
          </a:bodyPr>
          <a:lstStyle/>
          <a:p>
            <a:pPr algn="just">
              <a:lnSpc>
                <a:spcPct val="107000"/>
              </a:lnSpc>
              <a:spcAft>
                <a:spcPts val="800"/>
              </a:spcAft>
            </a:pPr>
            <a:r>
              <a:rPr lang="en-US" sz="2400" b="1" dirty="0">
                <a:effectLst/>
                <a:latin typeface="Arial" panose="020B0604020202020204" pitchFamily="34" charset="0"/>
                <a:ea typeface="Calibri" panose="020F0502020204030204" pitchFamily="34" charset="0"/>
                <a:cs typeface="Arial" panose="020B0604020202020204" pitchFamily="34" charset="0"/>
              </a:rPr>
              <a:t>Factors affecting choice of house</a:t>
            </a:r>
            <a:endParaRPr lang="en-US" sz="2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The following points should be kept in mind while looking out for a house.</a:t>
            </a:r>
          </a:p>
          <a:p>
            <a:pPr>
              <a:lnSpc>
                <a:spcPct val="107000"/>
              </a:lnSpc>
              <a:spcAft>
                <a:spcPts val="800"/>
              </a:spcAft>
            </a:pPr>
            <a:r>
              <a:rPr lang="en-US" sz="2000" b="1" dirty="0">
                <a:effectLst/>
                <a:latin typeface="Arial" panose="020B0604020202020204" pitchFamily="34" charset="0"/>
                <a:ea typeface="Calibri" panose="020F0502020204030204" pitchFamily="34" charset="0"/>
                <a:cs typeface="Arial" panose="020B0604020202020204" pitchFamily="34" charset="0"/>
              </a:rPr>
              <a:t>1. Physiological needs : </a:t>
            </a:r>
            <a:r>
              <a:rPr lang="en-US" sz="2000" dirty="0">
                <a:effectLst/>
                <a:latin typeface="Arial" panose="020B0604020202020204" pitchFamily="34" charset="0"/>
                <a:ea typeface="Calibri" panose="020F0502020204030204" pitchFamily="34" charset="0"/>
                <a:cs typeface="Arial" panose="020B0604020202020204" pitchFamily="34" charset="0"/>
              </a:rPr>
              <a:t>The house should have adequate ventilation and proper orientation so that there is proper temperature balance, adequate fresh air circulation and light.</a:t>
            </a:r>
          </a:p>
          <a:p>
            <a:pPr>
              <a:lnSpc>
                <a:spcPct val="107000"/>
              </a:lnSpc>
              <a:spcAft>
                <a:spcPts val="800"/>
              </a:spcAft>
            </a:pPr>
            <a:r>
              <a:rPr lang="en-US" sz="2000" b="1" dirty="0">
                <a:effectLst/>
                <a:latin typeface="Arial" panose="020B0604020202020204" pitchFamily="34" charset="0"/>
                <a:ea typeface="Calibri" panose="020F0502020204030204" pitchFamily="34" charset="0"/>
                <a:cs typeface="Arial" panose="020B0604020202020204" pitchFamily="34" charset="0"/>
              </a:rPr>
              <a:t>2. Psychological needs : </a:t>
            </a:r>
            <a:r>
              <a:rPr lang="en-US" sz="2000" dirty="0">
                <a:effectLst/>
                <a:latin typeface="Arial" panose="020B0604020202020204" pitchFamily="34" charset="0"/>
                <a:ea typeface="Calibri" panose="020F0502020204030204" pitchFamily="34" charset="0"/>
                <a:cs typeface="Arial" panose="020B0604020202020204" pitchFamily="34" charset="0"/>
              </a:rPr>
              <a:t>The house should provide privacy and safety.</a:t>
            </a:r>
          </a:p>
          <a:p>
            <a:pPr>
              <a:lnSpc>
                <a:spcPct val="107000"/>
              </a:lnSpc>
              <a:spcAft>
                <a:spcPts val="800"/>
              </a:spcAft>
            </a:pPr>
            <a:r>
              <a:rPr lang="en-US" sz="2000" b="1" dirty="0">
                <a:effectLst/>
                <a:latin typeface="Arial" panose="020B0604020202020204" pitchFamily="34" charset="0"/>
                <a:ea typeface="Calibri" panose="020F0502020204030204" pitchFamily="34" charset="0"/>
                <a:cs typeface="Arial" panose="020B0604020202020204" pitchFamily="34" charset="0"/>
              </a:rPr>
              <a:t>3. Family size : </a:t>
            </a:r>
            <a:r>
              <a:rPr lang="en-US" sz="2000" dirty="0">
                <a:effectLst/>
                <a:latin typeface="Arial" panose="020B0604020202020204" pitchFamily="34" charset="0"/>
                <a:ea typeface="Calibri" panose="020F0502020204030204" pitchFamily="34" charset="0"/>
                <a:cs typeface="Arial" panose="020B0604020202020204" pitchFamily="34" charset="0"/>
              </a:rPr>
              <a:t>A large family with more than six members have to go for a larger house than a small family with four members.</a:t>
            </a:r>
          </a:p>
          <a:p>
            <a:pPr>
              <a:lnSpc>
                <a:spcPct val="107000"/>
              </a:lnSpc>
              <a:spcAft>
                <a:spcPts val="800"/>
              </a:spcAft>
            </a:pPr>
            <a:r>
              <a:rPr lang="en-US" sz="2000" b="1" dirty="0">
                <a:effectLst/>
                <a:latin typeface="Arial" panose="020B0604020202020204" pitchFamily="34" charset="0"/>
                <a:ea typeface="Calibri" panose="020F0502020204030204" pitchFamily="34" charset="0"/>
                <a:cs typeface="Arial" panose="020B0604020202020204" pitchFamily="34" charset="0"/>
              </a:rPr>
              <a:t>4. Family type : </a:t>
            </a:r>
            <a:r>
              <a:rPr lang="en-US" sz="2000" dirty="0">
                <a:effectLst/>
                <a:latin typeface="Arial" panose="020B0604020202020204" pitchFamily="34" charset="0"/>
                <a:ea typeface="Calibri" panose="020F0502020204030204" pitchFamily="34" charset="0"/>
                <a:cs typeface="Arial" panose="020B0604020202020204" pitchFamily="34" charset="0"/>
              </a:rPr>
              <a:t>Families can be classified as nuclear, extended or joint families. The size of the house will vary according to the type of family.</a:t>
            </a:r>
          </a:p>
          <a:p>
            <a:pPr>
              <a:lnSpc>
                <a:spcPct val="107000"/>
              </a:lnSpc>
              <a:spcAft>
                <a:spcPts val="800"/>
              </a:spcAft>
            </a:pPr>
            <a:r>
              <a:rPr lang="en-US" sz="2000" b="1" dirty="0">
                <a:effectLst/>
                <a:latin typeface="Arial" panose="020B0604020202020204" pitchFamily="34" charset="0"/>
                <a:ea typeface="Calibri" panose="020F0502020204030204" pitchFamily="34" charset="0"/>
                <a:cs typeface="Arial" panose="020B0604020202020204" pitchFamily="34" charset="0"/>
              </a:rPr>
              <a:t>5. Stage of family life cycle : </a:t>
            </a:r>
            <a:r>
              <a:rPr lang="en-US" sz="2000" dirty="0">
                <a:effectLst/>
                <a:latin typeface="Arial" panose="020B0604020202020204" pitchFamily="34" charset="0"/>
                <a:ea typeface="Calibri" panose="020F0502020204030204" pitchFamily="34" charset="0"/>
                <a:cs typeface="Arial" panose="020B0604020202020204" pitchFamily="34" charset="0"/>
              </a:rPr>
              <a:t>The stage in which the family is, should be considered. A family in the expanding stage will need a larger house than a family in the beginning or contracting stage.</a:t>
            </a:r>
          </a:p>
          <a:p>
            <a:pPr>
              <a:lnSpc>
                <a:spcPct val="107000"/>
              </a:lnSpc>
              <a:spcAft>
                <a:spcPts val="800"/>
              </a:spcAft>
            </a:pPr>
            <a:r>
              <a:rPr lang="en-US" sz="2000" b="1" dirty="0">
                <a:effectLst/>
                <a:latin typeface="Arial" panose="020B0604020202020204" pitchFamily="34" charset="0"/>
                <a:ea typeface="Calibri" panose="020F0502020204030204" pitchFamily="34" charset="0"/>
                <a:cs typeface="Arial" panose="020B0604020202020204" pitchFamily="34" charset="0"/>
              </a:rPr>
              <a:t>6. Family Structure : </a:t>
            </a:r>
            <a:r>
              <a:rPr lang="en-US" sz="2000" dirty="0">
                <a:effectLst/>
                <a:latin typeface="Arial" panose="020B0604020202020204" pitchFamily="34" charset="0"/>
                <a:ea typeface="Calibri" panose="020F0502020204030204" pitchFamily="34" charset="0"/>
                <a:cs typeface="Arial" panose="020B0604020202020204" pitchFamily="34" charset="0"/>
              </a:rPr>
              <a:t>This indicates the build up of the family with regard to the age, sex and their relationship of one member to another.</a:t>
            </a:r>
          </a:p>
        </p:txBody>
      </p:sp>
    </p:spTree>
    <p:extLst>
      <p:ext uri="{BB962C8B-B14F-4D97-AF65-F5344CB8AC3E}">
        <p14:creationId xmlns:p14="http://schemas.microsoft.com/office/powerpoint/2010/main" val="447909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4967" y="362199"/>
            <a:ext cx="11177518" cy="4330416"/>
          </a:xfrm>
          <a:prstGeom prst="rect">
            <a:avLst/>
          </a:prstGeom>
        </p:spPr>
        <p:txBody>
          <a:bodyPr wrap="square">
            <a:spAutoFit/>
          </a:bodyPr>
          <a:lstStyle/>
          <a:p>
            <a:pPr>
              <a:lnSpc>
                <a:spcPct val="107000"/>
              </a:lnSpc>
              <a:spcAft>
                <a:spcPts val="800"/>
              </a:spcAft>
            </a:pPr>
            <a:r>
              <a:rPr lang="en-US" sz="2000" b="1" dirty="0">
                <a:effectLst/>
                <a:latin typeface="Arial" panose="020B0604020202020204" pitchFamily="34" charset="0"/>
                <a:ea typeface="Calibri" panose="020F0502020204030204" pitchFamily="34" charset="0"/>
                <a:cs typeface="Arial" panose="020B0604020202020204" pitchFamily="34" charset="0"/>
              </a:rPr>
              <a:t>7. Family Values and Standards : </a:t>
            </a:r>
            <a:r>
              <a:rPr lang="en-US" sz="2000" dirty="0">
                <a:effectLst/>
                <a:latin typeface="Arial" panose="020B0604020202020204" pitchFamily="34" charset="0"/>
                <a:ea typeface="Calibri" panose="020F0502020204030204" pitchFamily="34" charset="0"/>
                <a:cs typeface="Arial" panose="020B0604020202020204" pitchFamily="34" charset="0"/>
              </a:rPr>
              <a:t>The standard of living that a family wants to maintain, the family values and priorities in life should be considered while selecting a house.</a:t>
            </a:r>
          </a:p>
          <a:p>
            <a:pPr>
              <a:lnSpc>
                <a:spcPct val="107000"/>
              </a:lnSpc>
              <a:spcAft>
                <a:spcPts val="800"/>
              </a:spcAft>
            </a:pPr>
            <a:r>
              <a:rPr lang="en-US" sz="2000" b="1" dirty="0">
                <a:effectLst/>
                <a:latin typeface="Arial" panose="020B0604020202020204" pitchFamily="34" charset="0"/>
                <a:ea typeface="Calibri" panose="020F0502020204030204" pitchFamily="34" charset="0"/>
                <a:cs typeface="Arial" panose="020B0604020202020204" pitchFamily="34" charset="0"/>
              </a:rPr>
              <a:t>8. Permanence of residence : </a:t>
            </a:r>
            <a:r>
              <a:rPr lang="en-US" sz="2000" dirty="0">
                <a:effectLst/>
                <a:latin typeface="Arial" panose="020B0604020202020204" pitchFamily="34" charset="0"/>
                <a:ea typeface="Calibri" panose="020F0502020204030204" pitchFamily="34" charset="0"/>
                <a:cs typeface="Arial" panose="020B0604020202020204" pitchFamily="34" charset="0"/>
              </a:rPr>
              <a:t>There are two types of family in this regard.</a:t>
            </a:r>
          </a:p>
          <a:p>
            <a:pPr marL="457200" indent="-457200">
              <a:lnSpc>
                <a:spcPct val="107000"/>
              </a:lnSpc>
              <a:spcAft>
                <a:spcPts val="800"/>
              </a:spcAft>
              <a:buAutoNum type="arabicPeriod"/>
            </a:pPr>
            <a:r>
              <a:rPr lang="en-US" sz="2000" b="1" dirty="0">
                <a:effectLst/>
                <a:latin typeface="Arial" panose="020B0604020202020204" pitchFamily="34" charset="0"/>
                <a:ea typeface="Calibri" panose="020F0502020204030204" pitchFamily="34" charset="0"/>
                <a:cs typeface="Arial" panose="020B0604020202020204" pitchFamily="34" charset="0"/>
              </a:rPr>
              <a:t>Transient family - </a:t>
            </a:r>
            <a:r>
              <a:rPr lang="en-US" sz="2000" dirty="0">
                <a:effectLst/>
                <a:latin typeface="Arial" panose="020B0604020202020204" pitchFamily="34" charset="0"/>
                <a:ea typeface="Calibri" panose="020F0502020204030204" pitchFamily="34" charset="0"/>
                <a:cs typeface="Arial" panose="020B0604020202020204" pitchFamily="34" charset="0"/>
              </a:rPr>
              <a:t>which has to move from place to place, because of occupational or </a:t>
            </a:r>
          </a:p>
          <a:p>
            <a:pPr>
              <a:lnSpc>
                <a:spcPct val="107000"/>
              </a:lnSpc>
              <a:spcAft>
                <a:spcPts val="800"/>
              </a:spcAft>
            </a:pPr>
            <a:r>
              <a:rPr lang="en-US" sz="2000" dirty="0">
                <a:latin typeface="Arial" panose="020B0604020202020204" pitchFamily="34" charset="0"/>
                <a:ea typeface="Calibri" panose="020F0502020204030204" pitchFamily="34" charset="0"/>
                <a:cs typeface="Arial" panose="020B0604020202020204" pitchFamily="34" charset="0"/>
              </a:rPr>
              <a:t>                                     </a:t>
            </a:r>
            <a:r>
              <a:rPr lang="en-US" sz="2000" dirty="0">
                <a:effectLst/>
                <a:latin typeface="Arial" panose="020B0604020202020204" pitchFamily="34" charset="0"/>
                <a:ea typeface="Calibri" panose="020F0502020204030204" pitchFamily="34" charset="0"/>
                <a:cs typeface="Arial" panose="020B0604020202020204" pitchFamily="34" charset="0"/>
              </a:rPr>
              <a:t>other needs.</a:t>
            </a:r>
          </a:p>
          <a:p>
            <a:pPr indent="457200">
              <a:lnSpc>
                <a:spcPct val="107000"/>
              </a:lnSpc>
              <a:spcAft>
                <a:spcPts val="800"/>
              </a:spcAft>
            </a:pPr>
            <a:r>
              <a:rPr lang="en-US" sz="2000" b="1" dirty="0">
                <a:effectLst/>
                <a:latin typeface="Arial" panose="020B0604020202020204" pitchFamily="34" charset="0"/>
                <a:ea typeface="Calibri" panose="020F0502020204030204" pitchFamily="34" charset="0"/>
                <a:cs typeface="Arial" panose="020B0604020202020204" pitchFamily="34" charset="0"/>
              </a:rPr>
              <a:t>2. A Permanent family - </a:t>
            </a:r>
            <a:r>
              <a:rPr lang="en-US" sz="2000" dirty="0">
                <a:effectLst/>
                <a:latin typeface="Arial" panose="020B0604020202020204" pitchFamily="34" charset="0"/>
                <a:ea typeface="Calibri" panose="020F0502020204030204" pitchFamily="34" charset="0"/>
                <a:cs typeface="Arial" panose="020B0604020202020204" pitchFamily="34" charset="0"/>
              </a:rPr>
              <a:t>which is reasonably sure of staying in the same place for a long </a:t>
            </a:r>
          </a:p>
          <a:p>
            <a:pPr indent="457200">
              <a:lnSpc>
                <a:spcPct val="107000"/>
              </a:lnSpc>
              <a:spcAft>
                <a:spcPts val="800"/>
              </a:spcAft>
            </a:pPr>
            <a:r>
              <a:rPr lang="en-US" sz="2000" dirty="0">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time.This</a:t>
            </a:r>
            <a:r>
              <a:rPr lang="en-US" sz="2000" dirty="0">
                <a:effectLst/>
                <a:latin typeface="Arial" panose="020B0604020202020204" pitchFamily="34" charset="0"/>
                <a:ea typeface="Calibri" panose="020F0502020204030204" pitchFamily="34" charset="0"/>
                <a:cs typeface="Arial" panose="020B0604020202020204" pitchFamily="34" charset="0"/>
              </a:rPr>
              <a:t> factor should</a:t>
            </a:r>
            <a:r>
              <a:rPr lang="en-US" sz="2000" dirty="0">
                <a:latin typeface="Arial" panose="020B0604020202020204" pitchFamily="34" charset="0"/>
                <a:ea typeface="Calibri" panose="020F0502020204030204" pitchFamily="34" charset="0"/>
                <a:cs typeface="Arial" panose="020B0604020202020204" pitchFamily="34" charset="0"/>
              </a:rPr>
              <a:t> </a:t>
            </a:r>
            <a:r>
              <a:rPr lang="en-US" sz="2000" dirty="0">
                <a:effectLst/>
                <a:latin typeface="Arial" panose="020B0604020202020204" pitchFamily="34" charset="0"/>
                <a:ea typeface="Calibri" panose="020F0502020204030204" pitchFamily="34" charset="0"/>
                <a:cs typeface="Arial" panose="020B0604020202020204" pitchFamily="34" charset="0"/>
              </a:rPr>
              <a:t>be considered while making decision to rent or own a house.</a:t>
            </a:r>
            <a:br>
              <a:rPr lang="en-US" sz="2000" dirty="0">
                <a:effectLst/>
                <a:latin typeface="Arial" panose="020B0604020202020204" pitchFamily="34" charset="0"/>
                <a:ea typeface="Calibri" panose="020F0502020204030204" pitchFamily="34" charset="0"/>
                <a:cs typeface="Arial" panose="020B0604020202020204" pitchFamily="34" charset="0"/>
              </a:rPr>
            </a:br>
            <a:r>
              <a:rPr lang="en-US" sz="2000" b="1" dirty="0">
                <a:effectLst/>
                <a:latin typeface="Arial" panose="020B0604020202020204" pitchFamily="34" charset="0"/>
                <a:ea typeface="Calibri" panose="020F0502020204030204" pitchFamily="34" charset="0"/>
                <a:cs typeface="Arial" panose="020B0604020202020204" pitchFamily="34" charset="0"/>
              </a:rPr>
              <a:t>9. Cost of living: </a:t>
            </a:r>
            <a:r>
              <a:rPr lang="en-US" sz="2000" dirty="0">
                <a:effectLst/>
                <a:latin typeface="Arial" panose="020B0604020202020204" pitchFamily="34" charset="0"/>
                <a:ea typeface="Calibri" panose="020F0502020204030204" pitchFamily="34" charset="0"/>
                <a:cs typeface="Arial" panose="020B0604020202020204" pitchFamily="34" charset="0"/>
              </a:rPr>
              <a:t>The cost of living in a particular area should be taken into account while deciding on the locality of the house.</a:t>
            </a:r>
          </a:p>
          <a:p>
            <a:pPr>
              <a:lnSpc>
                <a:spcPct val="107000"/>
              </a:lnSpc>
              <a:spcAft>
                <a:spcPts val="800"/>
              </a:spcAft>
            </a:pPr>
            <a:r>
              <a:rPr lang="en-US" sz="2000" b="1" dirty="0">
                <a:effectLst/>
                <a:latin typeface="Arial" panose="020B0604020202020204" pitchFamily="34" charset="0"/>
                <a:ea typeface="Calibri" panose="020F0502020204030204" pitchFamily="34" charset="0"/>
                <a:cs typeface="Arial" panose="020B0604020202020204" pitchFamily="34" charset="0"/>
              </a:rPr>
              <a:t>10. Cost of building: </a:t>
            </a:r>
            <a:r>
              <a:rPr lang="en-US" sz="2000" dirty="0">
                <a:effectLst/>
                <a:latin typeface="Arial" panose="020B0604020202020204" pitchFamily="34" charset="0"/>
                <a:ea typeface="Calibri" panose="020F0502020204030204" pitchFamily="34" charset="0"/>
                <a:cs typeface="Arial" panose="020B0604020202020204" pitchFamily="34" charset="0"/>
              </a:rPr>
              <a:t>The financial status of the family should be considered while selecting a house  </a:t>
            </a:r>
          </a:p>
        </p:txBody>
      </p:sp>
    </p:spTree>
    <p:extLst>
      <p:ext uri="{BB962C8B-B14F-4D97-AF65-F5344CB8AC3E}">
        <p14:creationId xmlns:p14="http://schemas.microsoft.com/office/powerpoint/2010/main" val="3051371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1570" y="263707"/>
            <a:ext cx="10822674" cy="5583067"/>
          </a:xfrm>
          <a:prstGeom prst="rect">
            <a:avLst/>
          </a:prstGeom>
        </p:spPr>
        <p:txBody>
          <a:bodyPr wrap="square">
            <a:spAutoFit/>
          </a:bodyPr>
          <a:lstStyle/>
          <a:p>
            <a:pPr algn="just">
              <a:lnSpc>
                <a:spcPct val="107000"/>
              </a:lnSpc>
              <a:spcAft>
                <a:spcPts val="800"/>
              </a:spcAft>
            </a:pPr>
            <a:r>
              <a:rPr lang="en-US" sz="2000" b="1" dirty="0">
                <a:effectLst/>
                <a:latin typeface="Arial" panose="020B0604020202020204" pitchFamily="34" charset="0"/>
                <a:ea typeface="Calibri" panose="020F0502020204030204" pitchFamily="34" charset="0"/>
                <a:cs typeface="Arial" panose="020B0604020202020204" pitchFamily="34" charset="0"/>
              </a:rPr>
              <a:t>Owning or renting a house</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a:effectLst/>
                <a:latin typeface="Arial" panose="020B0604020202020204" pitchFamily="34" charset="0"/>
                <a:ea typeface="Calibri" panose="020F0502020204030204" pitchFamily="34" charset="0"/>
                <a:cs typeface="Arial" panose="020B0604020202020204" pitchFamily="34" charset="0"/>
              </a:rPr>
              <a:t>Owning : </a:t>
            </a:r>
            <a:r>
              <a:rPr lang="en-US" sz="2000" dirty="0">
                <a:effectLst/>
                <a:latin typeface="Arial" panose="020B0604020202020204" pitchFamily="34" charset="0"/>
                <a:ea typeface="Calibri" panose="020F0502020204030204" pitchFamily="34" charset="0"/>
                <a:cs typeface="Arial" panose="020B0604020202020204" pitchFamily="34" charset="0"/>
              </a:rPr>
              <a:t>This is buying a house outright in order to secure it services.</a:t>
            </a:r>
          </a:p>
          <a:p>
            <a:pPr algn="just">
              <a:lnSpc>
                <a:spcPct val="107000"/>
              </a:lnSpc>
              <a:spcAft>
                <a:spcPts val="800"/>
              </a:spcAft>
            </a:pPr>
            <a:r>
              <a:rPr lang="en-US" sz="2000" b="1" dirty="0">
                <a:effectLst/>
                <a:latin typeface="Arial" panose="020B0604020202020204" pitchFamily="34" charset="0"/>
                <a:ea typeface="Calibri" panose="020F0502020204030204" pitchFamily="34" charset="0"/>
                <a:cs typeface="Arial" panose="020B0604020202020204" pitchFamily="34" charset="0"/>
              </a:rPr>
              <a:t>Advantages of owning</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1) People who own a house will feel secure and have a feeling of belongingness.</a:t>
            </a:r>
          </a:p>
          <a:p>
            <a:pPr>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2) Can stay in a house for a long period.</a:t>
            </a:r>
          </a:p>
          <a:p>
            <a:pPr>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3) Become a means of compulsory saving.</a:t>
            </a:r>
          </a:p>
          <a:p>
            <a:pPr>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4) Changes or improvement in the house can be made whenever needed.</a:t>
            </a:r>
          </a:p>
          <a:p>
            <a:pPr>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5) Gives a feeling of happiness, pride and sense of security during old age .</a:t>
            </a:r>
          </a:p>
          <a:p>
            <a:pPr>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6) Credit can be acquired easily.</a:t>
            </a:r>
          </a:p>
          <a:p>
            <a:pPr>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7) Can develop longstanding friendship with neighbors.</a:t>
            </a:r>
          </a:p>
          <a:p>
            <a:pPr>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8) It is a good investment.</a:t>
            </a:r>
          </a:p>
          <a:p>
            <a:pPr>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9) Have tax benefits.</a:t>
            </a:r>
          </a:p>
          <a:p>
            <a:r>
              <a:rPr lang="en-US" sz="2000" dirty="0">
                <a:effectLst/>
                <a:latin typeface="Arial" panose="020B0604020202020204" pitchFamily="34" charset="0"/>
                <a:ea typeface="Calibri" panose="020F0502020204030204" pitchFamily="34" charset="0"/>
                <a:cs typeface="Arial" panose="020B0604020202020204" pitchFamily="34" charset="0"/>
              </a:rPr>
              <a:t>10) Better furniture and furnishing can be purchased.</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8997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9433" y="855118"/>
            <a:ext cx="11600597" cy="5356787"/>
          </a:xfrm>
          <a:prstGeom prst="rect">
            <a:avLst/>
          </a:prstGeom>
        </p:spPr>
        <p:txBody>
          <a:bodyPr wrap="square">
            <a:spAutoFit/>
          </a:bodyPr>
          <a:lstStyle/>
          <a:p>
            <a:pPr>
              <a:lnSpc>
                <a:spcPct val="107000"/>
              </a:lnSpc>
              <a:spcAft>
                <a:spcPts val="800"/>
              </a:spcAft>
            </a:pPr>
            <a:r>
              <a:rPr lang="en-US" b="1" dirty="0">
                <a:effectLst/>
                <a:latin typeface="Calibri" panose="020F0502020204030204" pitchFamily="34" charset="0"/>
                <a:ea typeface="Calibri" panose="020F0502020204030204" pitchFamily="34" charset="0"/>
                <a:cs typeface="Times New Roman" panose="02020603050405020304" pitchFamily="18" charset="0"/>
              </a:rPr>
              <a:t>Renting: </a:t>
            </a:r>
            <a:r>
              <a:rPr lang="en-US" dirty="0">
                <a:effectLst/>
                <a:latin typeface="Calibri" panose="020F0502020204030204" pitchFamily="34" charset="0"/>
                <a:ea typeface="Calibri" panose="020F0502020204030204" pitchFamily="34" charset="0"/>
                <a:cs typeface="Times New Roman" panose="02020603050405020304" pitchFamily="18" charset="0"/>
              </a:rPr>
              <a:t>Renting is the compensation that is paid to the owner, generally in terms of money, by the user for the services of a house, from month to month.</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b="1" dirty="0">
                <a:effectLst/>
                <a:latin typeface="Calibri" panose="020F0502020204030204" pitchFamily="34" charset="0"/>
                <a:ea typeface="Calibri" panose="020F0502020204030204" pitchFamily="34" charset="0"/>
                <a:cs typeface="Times New Roman" panose="02020603050405020304" pitchFamily="18" charset="0"/>
              </a:rPr>
              <a:t>Advantages of Renting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1. Freedom of mobility.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2. Can take advantage of different occupational opportunities.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3. Can change the house according to the needs and income of the family.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4. No responsibility of maintaining the property.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5. No need to invest on furnishings and furniture as furnished house can be rented.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6. Renting is cheaper.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7. Higher living standards can be achieved.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8. The family will not get affected if the property value decreases.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9. Money spent on buying the house can be invested in other business</a:t>
            </a:r>
            <a:br>
              <a:rPr lang="en-US" dirty="0">
                <a:effectLst/>
                <a:latin typeface="Calibri" panose="020F0502020204030204" pitchFamily="34" charset="0"/>
                <a:ea typeface="Calibri" panose="020F0502020204030204" pitchFamily="34" charset="0"/>
                <a:cs typeface="Times New Roman" panose="02020603050405020304" pitchFamily="18" charset="0"/>
              </a:rPr>
            </a:br>
            <a:r>
              <a:rPr lang="en-US" dirty="0">
                <a:effectLst/>
                <a:latin typeface="Calibri" panose="020F0502020204030204" pitchFamily="34" charset="0"/>
                <a:ea typeface="Calibri" panose="020F0502020204030204" pitchFamily="34" charset="0"/>
                <a:cs typeface="Times New Roman" panose="02020603050405020304" pitchFamily="18" charset="0"/>
              </a:rPr>
              <a:t>to get more money returns.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10. Gives financial freedom. In general, many families feel that owning a house is far better than renting.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5901106"/>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98</TotalTime>
  <Words>1898</Words>
  <Application>Microsoft Office PowerPoint</Application>
  <PresentationFormat>Widescreen</PresentationFormat>
  <Paragraphs>76</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Century Gothic</vt:lpstr>
      <vt:lpstr>Trebuchet MS</vt:lpstr>
      <vt:lpstr>Wingdings 3</vt:lpstr>
      <vt:lpstr>Slice</vt:lpstr>
      <vt:lpstr>Topic Home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Home management</dc:title>
  <dc:creator>Amarjeet kumar</dc:creator>
  <cp:lastModifiedBy>amarjeetkumar011@outlook.com</cp:lastModifiedBy>
  <cp:revision>7</cp:revision>
  <dcterms:created xsi:type="dcterms:W3CDTF">2020-04-23T04:59:24Z</dcterms:created>
  <dcterms:modified xsi:type="dcterms:W3CDTF">2020-05-04T07:58:38Z</dcterms:modified>
</cp:coreProperties>
</file>